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62" r:id="rId5"/>
    <p:sldId id="268" r:id="rId6"/>
    <p:sldId id="267" r:id="rId7"/>
    <p:sldId id="272" r:id="rId8"/>
    <p:sldId id="271" r:id="rId9"/>
    <p:sldId id="273" r:id="rId10"/>
    <p:sldId id="274" r:id="rId11"/>
    <p:sldId id="275" r:id="rId12"/>
    <p:sldId id="266" r:id="rId13"/>
    <p:sldId id="265" r:id="rId14"/>
    <p:sldId id="264" r:id="rId15"/>
    <p:sldId id="263" r:id="rId16"/>
    <p:sldId id="259" r:id="rId17"/>
    <p:sldId id="261" r:id="rId18"/>
    <p:sldId id="276" r:id="rId19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82" autoAdjust="0"/>
    <p:restoredTop sz="94660"/>
  </p:normalViewPr>
  <p:slideViewPr>
    <p:cSldViewPr>
      <p:cViewPr varScale="1">
        <p:scale>
          <a:sx n="72" d="100"/>
          <a:sy n="72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6751F34-068E-429F-817B-555C6965CAA3}" type="datetimeFigureOut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3FF20A5-2E4F-438A-93F3-A8F8809658D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矩形 1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矩形 16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矩形 17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0" name="直線接點 18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1" name="直線接點 19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2" name="直線接點 20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3" name="直線接點 23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4" name="直線接點 2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5" name="直線接點 25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6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7" name="橢圓 27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8" name="橢圓 28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9" name="橢圓 29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0" name="橢圓 30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1" name="橢圓 31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22" name="日期版面配置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7C58D-F3EA-4223-87B8-68BB408AA1ED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23" name="頁尾版面配置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4" name="投影片編號版面配置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340FC-758A-408E-9D52-19D61F9343F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60AC7-BA37-4B55-B8FA-798BA9C3A093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5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62C19-FCB9-4966-90FA-1146CF2CF51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B3FDF-BEDD-4498-A1C7-1C70A5B7609D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5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361C9-A463-454E-800B-1A1386C80D9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9DC3797-8D27-418A-ACF9-9D735F13BDB8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5" name="投影片編號版面配置區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35CDDD8-4988-4E60-B628-144D198FD48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6" name="頁尾版面配置區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矩形 1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矩形 16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矩形 17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8" name="直線接點 18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9" name="直線接點 19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" name="直線接點 20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1" name="直線接點 23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2" name="直線接點 2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3" name="矩形 2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4" name="橢圓 2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5" name="橢圓 27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6" name="橢圓 2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7" name="橢圓 29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8" name="橢圓 30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9" name="直線接點 31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20" name="日期版面配置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BABF9-C133-4D4D-9D10-C7F0894C6183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21" name="頁尾版面配置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2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D7498-7AE8-494E-BFBE-B1B4B51DF34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E9E44-7709-4503-93F7-B951CA54DF1D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6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43902-F173-4A62-A033-FC8151C9F5B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4" name="文字版面配置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日期版面配置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C0F3E-F56B-4DD8-A7F4-14A235D73C18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8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7E21D-C4B4-4044-B576-151D0014E2B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B95CE69-23E7-4D6E-A2DB-7EE18EB3DCF7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4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974B82-049B-4821-AE21-23BCCCEFC1F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5" name="頁尾版面配置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923C4-BC5C-4BB9-8825-8F6EC492BD31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E43AC-A08A-4F9D-9C8E-8A0FAE30A64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線接點 12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latin typeface="+mn-lt"/>
              <a:ea typeface="+mn-ea"/>
            </a:endParaRPr>
          </a:p>
        </p:txBody>
      </p:sp>
      <p:sp>
        <p:nvSpPr>
          <p:cNvPr id="6" name="直線接點 14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latin typeface="+mn-lt"/>
              <a:ea typeface="+mn-ea"/>
            </a:endParaRPr>
          </a:p>
        </p:txBody>
      </p:sp>
      <p:sp>
        <p:nvSpPr>
          <p:cNvPr id="7" name="直線接點 1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latin typeface="+mn-lt"/>
              <a:ea typeface="+mn-ea"/>
            </a:endParaRPr>
          </a:p>
        </p:txBody>
      </p:sp>
      <p:sp>
        <p:nvSpPr>
          <p:cNvPr id="8" name="直線接點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9" name="矩形 1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0" name="直線接點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1" name="橢圓 2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8" name="內容版面配置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2" name="日期版面配置區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F6E69D0-5FDC-4B04-8585-BD5C866CED2E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13" name="投影片編號版面配置區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638B51A-253B-45FE-A0B0-B474813578E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頁尾版面配置區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線接點 12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6" name="橢圓 14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直線接點 1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矩形 1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9" name="直線接點 1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" name="直線接點 1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latin typeface="+mn-lt"/>
              <a:ea typeface="+mn-ea"/>
            </a:endParaRPr>
          </a:p>
        </p:txBody>
      </p:sp>
      <p:sp>
        <p:nvSpPr>
          <p:cNvPr id="11" name="直線接點 2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latin typeface="+mn-lt"/>
              <a:ea typeface="+mn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2" name="日期版面配置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9FFFE13-8DEE-487B-AA63-F7E6647B8A0B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13" name="投影片編號版面配置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AC48446-60F3-4897-BD33-3F0223AD61D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4" name="頁尾版面配置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latin typeface="+mn-lt"/>
              <a:ea typeface="+mn-ea"/>
            </a:endParaRPr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28" name="文字版面配置區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smtClean="0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A2D1015-C035-47F2-AC4C-68D4B27C444C}" type="datetime1">
              <a:rPr lang="zh-TW" altLang="en-US"/>
              <a:pPr>
                <a:defRPr/>
              </a:pPr>
              <a:t>2011/1/8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2" name="橢圓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1502E6E-9493-42FC-A2DD-F6276D7E278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75" r:id="rId4"/>
    <p:sldLayoutId id="2147483776" r:id="rId5"/>
    <p:sldLayoutId id="2147483783" r:id="rId6"/>
    <p:sldLayoutId id="2147483777" r:id="rId7"/>
    <p:sldLayoutId id="2147483784" r:id="rId8"/>
    <p:sldLayoutId id="2147483785" r:id="rId9"/>
    <p:sldLayoutId id="2147483778" r:id="rId10"/>
    <p:sldLayoutId id="214748377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新細明體" pitchFamily="18" charset="-12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0.xml"/><Relationship Id="rId1" Type="http://schemas.openxmlformats.org/officeDocument/2006/relationships/audio" Target="../media/audio16.wav"/><Relationship Id="rId5" Type="http://schemas.openxmlformats.org/officeDocument/2006/relationships/image" Target="../media/image3.pn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0.xml"/><Relationship Id="rId1" Type="http://schemas.openxmlformats.org/officeDocument/2006/relationships/audio" Target="../media/audio17.wav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.png"/><Relationship Id="rId3" Type="http://schemas.openxmlformats.org/officeDocument/2006/relationships/image" Target="../media/image23.png"/><Relationship Id="rId7" Type="http://schemas.openxmlformats.org/officeDocument/2006/relationships/hyperlink" Target="http://tw.wrs.yahoo.com/_ylt=A8tUxxtNN5VHRDkBLIdt1gt./SIG=1jla8m2bu/EXP=1201047757/**http%3A/tw.search.yahoo.com/search/images/view%3Fback=http%253A%252F%252Ftw.search.yahoo.com%252Fsearch%252Fimages%253Fp%253D%2525E8%2525B2%2525BC%2525E6%252598%2525A5%2525E8%252581%2525AF%2526ei%253DUTF-8%2526fr%253Dyfp%2526b%253D61%26w=136%26h=188%26imgurl=www2.hkedcity.net%252Ficlub_files%252Fa%252F1%252F42%252Fwebpage%252Flunar.jpg%26rurl=http%253A%252F%252Fwww.hkedcity.net%252Fiworld%252Fvote%252Findex.phtml%253Fiworld_id%253D42%2526amp%253Bcurrent_page%253D4%26size=7.5kB%26name=lunar.jpg%26p=%25E8%25B2%25BC%25E6%2598%25A5%25E8%2581%25AF%26type=jpeg%26no=79%26tt=85%26oid=836560d3a3bfab8a%26ei=UTF-8" TargetMode="External"/><Relationship Id="rId12" Type="http://schemas.openxmlformats.org/officeDocument/2006/relationships/image" Target="../media/image28.jpeg"/><Relationship Id="rId2" Type="http://schemas.openxmlformats.org/officeDocument/2006/relationships/slideLayout" Target="../slideLayouts/slideLayout10.xml"/><Relationship Id="rId1" Type="http://schemas.openxmlformats.org/officeDocument/2006/relationships/audio" Target="../media/audio18.wav"/><Relationship Id="rId6" Type="http://schemas.openxmlformats.org/officeDocument/2006/relationships/image" Target="../media/image25.jpeg"/><Relationship Id="rId11" Type="http://schemas.openxmlformats.org/officeDocument/2006/relationships/hyperlink" Target="http://tw.wrs.yahoo.com/_ylt=A8tUxwX5N5VHMUwBGIdt1gt./SIG=1k7p2pshe/EXP=1201047929/**http%3A/tw.search.yahoo.com/search/images/view%3Fback=http%253A%252F%252Ftw.search.yahoo.com%252Fsearch%252Fimages%253Fp%253D%2525E5%2525A3%252593%2525E6%2525AD%2525B2%2525E9%25258C%2525A2%2526ei%253DUTF-8%2526fr%253Dyfp%2526x%253Dwrt%26w=300%26h=321%26imgurl=www.cq.xinhuanet.com%252F2007-02%252F21%252Fxin_390204211125687213638.jpg%26rurl=http%253A%252F%252Fbig5.xinhuanet.com%252Fgate%252Fbig5%252Fwww.cq.xinhuanet.com%252F2007-02%252F21%252Fcontent_9342179.htm%26size=89.6kB%26name=xin_390204211125687213638.jpg%26p=%25E5%25A3%2593%25E6%25AD%25B2%25E9%258C%25A2%26type=jpeg%26no=17%26tt=221%26oid=c7f8036e513c246a%26ei=UTF-8" TargetMode="External"/><Relationship Id="rId5" Type="http://schemas.openxmlformats.org/officeDocument/2006/relationships/hyperlink" Target="http://tw.wrs.yahoo.com/_ylt=A8tUxxIBN5VHjGgBZUxt1gt./SIG=1jkqlpmmd/EXP=1201047681/**http%3A/tw.search.yahoo.com/search/images/view%3Fback=http%253A%252F%252Ftw.search.yahoo.com%252Fsearch%252Fimages%253Fp%253D%2525E6%252594%2525BE%2525E9%25259E%2525AD%2525E7%252582%2525AE%2526ei%253DUTF-8%2526fr%253Dyfp%2526x%253Dwrt%26w=400%26h=384%26imgurl=noble.ho.net.tw%252Fnews%252Fbackend%252Fimage%252F%2525A9%2525F1%2525C3%2540%2525AC%2525B6.jpg%26rurl=http%253A%252F%252Fnoble.ho.net.tw%252F02-01.asp%253Fid%253D72%26size=111.9kB%26name=%25E6%2594%25BE%25E9%259E%25AD%25E7%2582%25AE.jpg%26p=%25E6%2594%25BE%25E9%259E%25AD%25E7%2582%25AE%26type=jpeg%26no=1%26tt=854%26oid=170997db36cbbc74%26ei=UTF-8" TargetMode="External"/><Relationship Id="rId10" Type="http://schemas.openxmlformats.org/officeDocument/2006/relationships/image" Target="../media/image27.jpeg"/><Relationship Id="rId4" Type="http://schemas.openxmlformats.org/officeDocument/2006/relationships/image" Target="../media/image24.jpeg"/><Relationship Id="rId9" Type="http://schemas.openxmlformats.org/officeDocument/2006/relationships/hyperlink" Target="http://tw.wrs.yahoo.com/_ylt=A8tUxwHRN5VH52oBjA9t1gt./SIG=1llh8p6r6/EXP=1201047889/**http%3A/tw.search.yahoo.com/search/images/view%3Fback=http%253A%252F%252Ftw.search.yahoo.com%252Fsearch%252Fimages%253Fp%253D%2525E5%2525B9%2525B4%2525E5%2525A4%25259C%2525E9%2525A3%2525AF%2526ei%253DUTF-8%2526pstart%253D1%2526fr%253Dyfp%2526b%253D101%26w=352%26h=288%26imgurl=www.hainan.xinhua.org%252Fvideo%252F2007-02%252F14%252Fxinsrc_030204141527484188232.jpg%26rurl=http%253A%252F%252Fbig5.xinhuanet.com%252Fgate%252Fbig5%252Fwww.hainan.xinhua.org%252Fvideo%252F2007-02%252F14%252Fcontent_9315098.htm%26size=77.4kB%26name=xinsrc_030204141527484188232.jpg%26p=%25E5%25B9%25B4%25E5%25A4%259C%25E9%25A3%25AF%26type=jpeg%26no=117%26tt=493%26oid=4210715805ed06b0%26ei=UTF-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TW" altLang="en-US" sz="5400" dirty="0" smtClean="0"/>
              <a:t>年的故事</a:t>
            </a:r>
            <a:endParaRPr lang="zh-TW" altLang="en-US" sz="5400" dirty="0"/>
          </a:p>
        </p:txBody>
      </p:sp>
      <p:sp>
        <p:nvSpPr>
          <p:cNvPr id="8195" name="副標題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algn="ctr" eaLnBrk="1" hangingPunct="1"/>
            <a:r>
              <a:rPr lang="en-US" altLang="zh-TW" sz="3600" smtClean="0"/>
              <a:t> The Story of Nian</a:t>
            </a:r>
            <a:endParaRPr lang="zh-TW" altLang="en-US" sz="3600" smtClean="0"/>
          </a:p>
        </p:txBody>
      </p:sp>
      <p:sp>
        <p:nvSpPr>
          <p:cNvPr id="8196" name="投影片編號版面配置區 3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FF77D0-7E73-443A-918E-94416D3B169E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TW" altLang="en-US" smtClean="0"/>
          </a:p>
        </p:txBody>
      </p:sp>
      <p:pic>
        <p:nvPicPr>
          <p:cNvPr id="8197" name="Picture 2" descr="C:\Documents and Settings\Administrator\My Documents\My Pictures\20060118102932.jpg"/>
          <p:cNvPicPr>
            <a:picLocks noChangeAspect="1" noChangeArrowheads="1"/>
          </p:cNvPicPr>
          <p:nvPr/>
        </p:nvPicPr>
        <p:blipFill>
          <a:blip r:embed="rId3"/>
          <a:srcRect t="48206" r="50000" b="6938"/>
          <a:stretch>
            <a:fillRect/>
          </a:stretch>
        </p:blipFill>
        <p:spPr bwMode="auto">
          <a:xfrm>
            <a:off x="5072063" y="500063"/>
            <a:ext cx="283368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~PP2384.WAV">
            <a:hlinkClick r:id="" action="ppaction://media"/>
          </p:cNvPr>
          <p:cNvPicPr>
            <a:picLocks noRot="1" noChangeAspect="1"/>
          </p:cNvPicPr>
          <p:nvPr>
            <a:wavAudioFile r:embed="rId1" name="~PP238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7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827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老人說：「我有辦法制服怪物。」他把紅紙貼在門框，又將紅布圍在身上，然後將門關上，坐在門外等「年」的出現。</a:t>
            </a:r>
            <a:endParaRPr lang="zh-TW" altLang="en-US" dirty="0"/>
          </a:p>
        </p:txBody>
      </p:sp>
      <p:sp>
        <p:nvSpPr>
          <p:cNvPr id="17411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928813"/>
            <a:ext cx="7467600" cy="4545012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18436" name="投影片編號版面配置區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90444D-069D-4121-ABFB-7B89E7B3019B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zh-TW" altLang="en-US" smtClean="0"/>
          </a:p>
        </p:txBody>
      </p:sp>
      <p:pic>
        <p:nvPicPr>
          <p:cNvPr id="17413" name="Picture 2" descr="http://big5.zhengjian.org/news_images/2002-7-20-nan11.jpg"/>
          <p:cNvPicPr>
            <a:picLocks noChangeAspect="1" noChangeArrowheads="1"/>
          </p:cNvPicPr>
          <p:nvPr/>
        </p:nvPicPr>
        <p:blipFill>
          <a:blip r:embed="rId3"/>
          <a:srcRect r="59650"/>
          <a:stretch>
            <a:fillRect/>
          </a:stretch>
        </p:blipFill>
        <p:spPr bwMode="auto">
          <a:xfrm>
            <a:off x="928688" y="2071688"/>
            <a:ext cx="16430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" descr="http://big5.zhengjian.org/news_images/2002-7-20-nan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88" y="3500438"/>
            <a:ext cx="41433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~PP1972.WAV">
            <a:hlinkClick r:id="" action="ppaction://media"/>
          </p:cNvPr>
          <p:cNvPicPr>
            <a:picLocks noRot="1" noChangeAspect="1"/>
          </p:cNvPicPr>
          <p:nvPr>
            <a:wavAudioFile r:embed="rId1" name="~PP197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85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「</a:t>
            </a:r>
            <a:r>
              <a:rPr lang="zh-TW" altLang="en-US" sz="3300" dirty="0" smtClean="0"/>
              <a:t>年」睡了整整</a:t>
            </a:r>
            <a:r>
              <a:rPr lang="en-US" altLang="zh-TW" sz="3300" dirty="0" smtClean="0"/>
              <a:t>365</a:t>
            </a:r>
            <a:r>
              <a:rPr lang="zh-TW" altLang="en-US" sz="3300" dirty="0" smtClean="0"/>
              <a:t>天，醒來實在很餓，但是，村子裡一個人也沒有，只看見一個瘦巴巴的老頭子。</a:t>
            </a:r>
            <a:endParaRPr lang="zh-TW" altLang="en-US" sz="3300" dirty="0"/>
          </a:p>
        </p:txBody>
      </p:sp>
      <p:sp>
        <p:nvSpPr>
          <p:cNvPr id="18435" name="內容版面配置區 2"/>
          <p:cNvSpPr>
            <a:spLocks noGrp="1"/>
          </p:cNvSpPr>
          <p:nvPr>
            <p:ph sz="quarter" idx="1"/>
          </p:nvPr>
        </p:nvSpPr>
        <p:spPr>
          <a:xfrm>
            <a:off x="571500" y="2000250"/>
            <a:ext cx="7353300" cy="4473575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19460" name="投影片編號版面配置區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50FE51-245B-4A5D-A058-F13885649BBD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zh-TW" altLang="en-US" smtClean="0"/>
          </a:p>
        </p:txBody>
      </p:sp>
      <p:pic>
        <p:nvPicPr>
          <p:cNvPr id="18437" name="Picture 2" descr="http://big5.zhengjian.org/news_images/2002-7-20-nan19.jpg"/>
          <p:cNvPicPr>
            <a:picLocks noChangeAspect="1" noChangeArrowheads="1"/>
          </p:cNvPicPr>
          <p:nvPr/>
        </p:nvPicPr>
        <p:blipFill>
          <a:blip r:embed="rId3"/>
          <a:srcRect l="32018" t="50626" r="47501"/>
          <a:stretch>
            <a:fillRect/>
          </a:stretch>
        </p:blipFill>
        <p:spPr bwMode="auto">
          <a:xfrm>
            <a:off x="3214688" y="2357438"/>
            <a:ext cx="2474912" cy="397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~PP1606.WAV">
            <a:hlinkClick r:id="" action="ppaction://media"/>
          </p:cNvPr>
          <p:cNvPicPr>
            <a:picLocks noRot="1" noChangeAspect="1"/>
          </p:cNvPicPr>
          <p:nvPr>
            <a:wavAudioFile r:embed="rId1" name="~PP1606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5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7467600" cy="121443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它正想把老人一口吞下時，老人不慌不忙將手中的竹棍點燃，發出「劈哩啪啦」的爆炸聲。</a:t>
            </a:r>
            <a:endParaRPr lang="zh-TW" altLang="en-US" dirty="0"/>
          </a:p>
        </p:txBody>
      </p:sp>
      <p:sp>
        <p:nvSpPr>
          <p:cNvPr id="19459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928813"/>
            <a:ext cx="7467600" cy="4545012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0484" name="投影片編號版面配置區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91EF6-158F-4F3E-B53B-4C54988E6053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zh-TW" altLang="en-US" smtClean="0"/>
          </a:p>
        </p:txBody>
      </p:sp>
      <p:pic>
        <p:nvPicPr>
          <p:cNvPr id="19461" name="Picture 2" descr="http://big5.zhengjian.org/news_images/2002-7-20-nan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22860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~PP2781.WAV">
            <a:hlinkClick r:id="" action="ppaction://media"/>
          </p:cNvPr>
          <p:cNvPicPr>
            <a:picLocks noRot="1" noChangeAspect="1"/>
          </p:cNvPicPr>
          <p:nvPr>
            <a:wavAudioFile r:embed="rId1" name="~PP2781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3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「年」嚇得頭撞到紅色的門框上，慌慌張張地逃回大海裡，再也不敢上岸吃人了。</a:t>
            </a:r>
            <a:endParaRPr lang="zh-TW" altLang="en-US" dirty="0"/>
          </a:p>
        </p:txBody>
      </p:sp>
      <p:sp>
        <p:nvSpPr>
          <p:cNvPr id="2048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1508" name="投影片編號版面配置區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87EE64-FA79-4D5C-B46E-A1E1C64F5BED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zh-TW" altLang="en-US" smtClean="0"/>
          </a:p>
        </p:txBody>
      </p:sp>
      <p:pic>
        <p:nvPicPr>
          <p:cNvPr id="20485" name="Picture 2" descr="http://big5.zhengjian.org/news_images/2002-7-20-nan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2143125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~PP1152.WAV">
            <a:hlinkClick r:id="" action="ppaction://media"/>
          </p:cNvPr>
          <p:cNvPicPr>
            <a:picLocks noRot="1" noChangeAspect="1"/>
          </p:cNvPicPr>
          <p:nvPr>
            <a:wavAudioFile r:embed="rId1" name="~PP115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7467600" cy="15001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當老婦人要跟老人道謝時，老人一轉身就消失不見了，老婦人才明白原來這位老人是神仙變的！</a:t>
            </a:r>
            <a:endParaRPr lang="zh-TW" altLang="en-US" dirty="0"/>
          </a:p>
        </p:txBody>
      </p:sp>
      <p:sp>
        <p:nvSpPr>
          <p:cNvPr id="21507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857375"/>
            <a:ext cx="7467600" cy="4616450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2532" name="投影片編號版面配置區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986B12-F23F-4708-B0B5-293A9D16B6E8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zh-TW" altLang="en-US" smtClean="0"/>
          </a:p>
        </p:txBody>
      </p:sp>
      <p:pic>
        <p:nvPicPr>
          <p:cNvPr id="21509" name="Picture 2" descr="http://big5.zhengjian.org/news_images/2002-7-20-nan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22860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~PP2748.WAV">
            <a:hlinkClick r:id="" action="ppaction://media"/>
          </p:cNvPr>
          <p:cNvPicPr>
            <a:picLocks noRot="1" noChangeAspect="1"/>
          </p:cNvPicPr>
          <p:nvPr>
            <a:wavAudioFile r:embed="rId1" name="~PP274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6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827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第二天，逃到山裡的人們都回來了，老婦人將神仙趕走「年」的事告訴大家，每個人都非常高興。</a:t>
            </a:r>
            <a:endParaRPr lang="zh-TW" altLang="en-US" dirty="0"/>
          </a:p>
        </p:txBody>
      </p:sp>
      <p:sp>
        <p:nvSpPr>
          <p:cNvPr id="22531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7467600" cy="4187825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3556" name="投影片編號版面配置區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50B8EA-5B1E-4E77-8CE1-CE64B7026DDD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zh-TW" altLang="en-US" smtClean="0"/>
          </a:p>
        </p:txBody>
      </p:sp>
      <p:pic>
        <p:nvPicPr>
          <p:cNvPr id="22533" name="Picture 2" descr="http://big5.zhengjian.org/news_images/2002-7-20-nan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2428875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~PP1328.WAV">
            <a:hlinkClick r:id="" action="ppaction://media"/>
          </p:cNvPr>
          <p:cNvPicPr>
            <a:picLocks noRot="1" noChangeAspect="1"/>
          </p:cNvPicPr>
          <p:nvPr>
            <a:wavAudioFile r:embed="rId1" name="~PP132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5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7467600" cy="16541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從次以後，每逢接近「年」要甦醒的日子，人們就會穿上紅色的衣服，把紅紙貼在門框上，並且做餃子吃，還會燃放爆竹。</a:t>
            </a:r>
            <a:endParaRPr lang="zh-TW" altLang="en-US" dirty="0"/>
          </a:p>
        </p:txBody>
      </p:sp>
      <p:sp>
        <p:nvSpPr>
          <p:cNvPr id="23555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357438"/>
            <a:ext cx="7467600" cy="4116387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4580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6C0A52-266D-4E50-810E-D8A0940A2D7D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zh-TW" altLang="en-US" smtClean="0"/>
          </a:p>
        </p:txBody>
      </p:sp>
      <p:pic>
        <p:nvPicPr>
          <p:cNvPr id="23557" name="Picture 2" descr="http://big5.zhengjian.org/news_images/2002-7-20-nan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071688"/>
            <a:ext cx="3714750" cy="252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" descr="http://big5.zhengjian.org/news_images/2002-7-20-nan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4167188"/>
            <a:ext cx="4035425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~PP1712.WAV">
            <a:hlinkClick r:id="" action="ppaction://media"/>
          </p:cNvPr>
          <p:cNvPicPr>
            <a:picLocks noRot="1" noChangeAspect="1"/>
          </p:cNvPicPr>
          <p:nvPr>
            <a:wavAudioFile r:embed="rId1" name="~PP171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62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7467600" cy="14287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人們見面時都會說「過年啦！恭喜！」意思是說把「年」給送走了！新的一年又開始了！</a:t>
            </a:r>
            <a:endParaRPr lang="zh-TW" altLang="en-US" dirty="0"/>
          </a:p>
        </p:txBody>
      </p:sp>
      <p:sp>
        <p:nvSpPr>
          <p:cNvPr id="24579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143125"/>
            <a:ext cx="7467600" cy="4330700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560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03E831-603E-415F-80DE-F4F038F5B219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zh-TW" altLang="en-US" smtClean="0"/>
          </a:p>
        </p:txBody>
      </p:sp>
      <p:pic>
        <p:nvPicPr>
          <p:cNvPr id="24581" name="Picture 2" descr="http://big5.zhengjian.org/news_images/2002-7-20-nan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714625"/>
            <a:ext cx="5391150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b2310-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2500313"/>
            <a:ext cx="20066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~PP1358.WAV">
            <a:hlinkClick r:id="" action="ppaction://media"/>
          </p:cNvPr>
          <p:cNvPicPr>
            <a:picLocks noRot="1" noChangeAspect="1"/>
          </p:cNvPicPr>
          <p:nvPr>
            <a:wavAudioFile r:embed="rId1" name="~PP1358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7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4375" y="428625"/>
            <a:ext cx="7572375" cy="17859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這個習俗一代一代的流傳下來，直到現在，人們每逢新春都要貼春聯、放鞭炮、吃餃子、穿新衣！互相道賀說</a:t>
            </a:r>
            <a:r>
              <a:rPr lang="en-US" altLang="zh-TW" dirty="0" smtClean="0"/>
              <a:t>:</a:t>
            </a:r>
            <a:r>
              <a:rPr lang="zh-TW" altLang="en-US" dirty="0" smtClean="0"/>
              <a:t>「恭喜！新年快樂！」</a:t>
            </a:r>
            <a:endParaRPr lang="zh-TW" altLang="en-US" dirty="0"/>
          </a:p>
        </p:txBody>
      </p:sp>
      <p:sp>
        <p:nvSpPr>
          <p:cNvPr id="2560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4500563"/>
            <a:ext cx="7467600" cy="1973262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6628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41AF6B-CF9D-4E11-8824-DC5A58CAD677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zh-TW" altLang="en-US" smtClean="0"/>
          </a:p>
        </p:txBody>
      </p:sp>
      <p:pic>
        <p:nvPicPr>
          <p:cNvPr id="6" name="Picture 5" descr="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2857500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10"/>
          <p:cNvPicPr>
            <a:picLocks noChangeAspect="1" noChangeArrowheads="1"/>
          </p:cNvPicPr>
          <p:nvPr/>
        </p:nvPicPr>
        <p:blipFill>
          <a:blip r:embed="rId4"/>
          <a:srcRect l="1924" r="769" b="3688"/>
          <a:stretch>
            <a:fillRect/>
          </a:stretch>
        </p:blipFill>
        <p:spPr bwMode="auto">
          <a:xfrm>
            <a:off x="571500" y="4500563"/>
            <a:ext cx="26431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9" descr="進入標準尺寸的圖片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00" y="2428875"/>
            <a:ext cx="20002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1" descr="進入標準尺寸的圖片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2500313"/>
            <a:ext cx="1357313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15" descr="進入標準尺寸的圖片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00438" y="4857750"/>
            <a:ext cx="19875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7" descr="進入標準尺寸的圖片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43625" y="4572000"/>
            <a:ext cx="17335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~PP3195.WAV">
            <a:hlinkClick r:id="" action="ppaction://media"/>
          </p:cNvPr>
          <p:cNvPicPr>
            <a:picLocks noRot="1" noChangeAspect="1"/>
          </p:cNvPicPr>
          <p:nvPr>
            <a:wavAudioFile r:embed="rId1" name="~PP3195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80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7643813" cy="12144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很久、很久以前，有一隻巨大的怪物，名字叫做「年」。</a:t>
            </a:r>
            <a:endParaRPr lang="zh-TW" altLang="en-US" dirty="0"/>
          </a:p>
        </p:txBody>
      </p:sp>
      <p:pic>
        <p:nvPicPr>
          <p:cNvPr id="9219" name="內容版面配置區 3" descr="2002-7-20-nan0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3" y="1592263"/>
            <a:ext cx="7286625" cy="4857750"/>
          </a:xfrm>
        </p:spPr>
      </p:pic>
      <p:sp>
        <p:nvSpPr>
          <p:cNvPr id="9220" name="投影片編號版面配置區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57A551-D2EE-4A90-86D2-D0223FB80E0C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TW" altLang="en-US" smtClean="0"/>
          </a:p>
        </p:txBody>
      </p:sp>
      <p:pic>
        <p:nvPicPr>
          <p:cNvPr id="6" name="~PP2912.WAV">
            <a:hlinkClick r:id="" action="ppaction://media"/>
          </p:cNvPr>
          <p:cNvPicPr>
            <a:picLocks noRot="1" noChangeAspect="1"/>
          </p:cNvPicPr>
          <p:nvPr>
            <a:wavAudioFile r:embed="rId1" name="~PP291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5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7286625" cy="1060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「年」生活在很深、很深的大海裡，「年」    很愛睡覺，一睡就是</a:t>
            </a:r>
            <a:r>
              <a:rPr lang="en-US" altLang="zh-TW" dirty="0" smtClean="0"/>
              <a:t>365</a:t>
            </a:r>
            <a:r>
              <a:rPr lang="zh-TW" altLang="en-US" dirty="0" smtClean="0"/>
              <a:t>天。</a:t>
            </a:r>
            <a:endParaRPr lang="zh-TW" altLang="en-US" dirty="0"/>
          </a:p>
        </p:txBody>
      </p:sp>
      <p:pic>
        <p:nvPicPr>
          <p:cNvPr id="10243" name="內容版面配置區 3" descr="2002-7-20-nan02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33500" y="1639888"/>
            <a:ext cx="6453188" cy="4302125"/>
          </a:xfrm>
        </p:spPr>
      </p:pic>
      <p:sp>
        <p:nvSpPr>
          <p:cNvPr id="10244" name="投影片編號版面配置區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E11164-FDC4-4279-B4E8-47FF1BEA6A45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zh-TW" altLang="en-US" smtClean="0"/>
          </a:p>
        </p:txBody>
      </p:sp>
      <p:pic>
        <p:nvPicPr>
          <p:cNvPr id="7" name="~PP749.WAV">
            <a:hlinkClick r:id="" action="ppaction://media"/>
          </p:cNvPr>
          <p:cNvPicPr>
            <a:picLocks noRot="1" noChangeAspect="1"/>
          </p:cNvPicPr>
          <p:nvPr>
            <a:wavAudioFile r:embed="rId1" name="~PP749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9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286625" cy="13573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sz="3300" dirty="0" smtClean="0"/>
              <a:t>當第</a:t>
            </a:r>
            <a:r>
              <a:rPr lang="en-US" altLang="zh-TW" sz="3300" dirty="0" smtClean="0"/>
              <a:t>365</a:t>
            </a:r>
            <a:r>
              <a:rPr lang="zh-TW" altLang="en-US" sz="3300" dirty="0" smtClean="0"/>
              <a:t>天的晚上，它醒過來的時候，肚子很餓，見人就吃，人們都非常害怕，就躲到山上避難。</a:t>
            </a:r>
            <a:endParaRPr lang="zh-TW" altLang="en-US" sz="3300" dirty="0"/>
          </a:p>
        </p:txBody>
      </p:sp>
      <p:pic>
        <p:nvPicPr>
          <p:cNvPr id="11267" name="內容版面配置區 3" descr="2002-7-20-nan04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75" y="2071688"/>
            <a:ext cx="4548188" cy="2655887"/>
          </a:xfrm>
        </p:spPr>
      </p:pic>
      <p:sp>
        <p:nvSpPr>
          <p:cNvPr id="11268" name="投影片編號版面配置區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76D0DF-9B0E-44B9-9DD5-816214D84477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zh-TW" altLang="en-US" smtClean="0"/>
          </a:p>
        </p:txBody>
      </p:sp>
      <p:pic>
        <p:nvPicPr>
          <p:cNvPr id="11269" name="內容版面配置區 3" descr="2002-7-20-nan0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3798888"/>
            <a:ext cx="40005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~PP2735.WAV">
            <a:hlinkClick r:id="" action="ppaction://media"/>
          </p:cNvPr>
          <p:cNvPicPr>
            <a:picLocks noRot="1" noChangeAspect="1"/>
          </p:cNvPicPr>
          <p:nvPr>
            <a:wavAudioFile r:embed="rId1" name="~PP2735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9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7543800" cy="12144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有一次，「年」快來前，村裡的人都逃到山裡，只有一個老婦人沒有逃，因為她的老伴兒生病，躺在床上動不了。</a:t>
            </a:r>
            <a:endParaRPr lang="zh-TW" altLang="en-US" dirty="0"/>
          </a:p>
        </p:txBody>
      </p:sp>
      <p:pic>
        <p:nvPicPr>
          <p:cNvPr id="12291" name="內容版面配置區 3" descr="2002-7-20-nan06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33500" y="2132013"/>
            <a:ext cx="5953125" cy="3810000"/>
          </a:xfrm>
        </p:spPr>
      </p:pic>
      <p:sp>
        <p:nvSpPr>
          <p:cNvPr id="13316" name="投影片編號版面配置區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CDA28D-1740-455F-BDA2-4C053BC17E7D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zh-TW" altLang="en-US" smtClean="0"/>
          </a:p>
        </p:txBody>
      </p:sp>
      <p:pic>
        <p:nvPicPr>
          <p:cNvPr id="6" name="~PP2169.WAV">
            <a:hlinkClick r:id="" action="ppaction://media"/>
          </p:cNvPr>
          <p:cNvPicPr>
            <a:picLocks noRot="1" noChangeAspect="1"/>
          </p:cNvPicPr>
          <p:nvPr>
            <a:wavAudioFile r:embed="rId1" name="~PP2169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6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這時，門外出現了一個穿著破爛的老人，看起來又餓又累！</a:t>
            </a:r>
            <a:endParaRPr lang="zh-TW" altLang="en-US" dirty="0"/>
          </a:p>
        </p:txBody>
      </p:sp>
      <p:sp>
        <p:nvSpPr>
          <p:cNvPr id="13315" name="內容版面配置區 1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pic>
        <p:nvPicPr>
          <p:cNvPr id="13316" name="Picture 10" descr="http://big5.zhengjian.org/news_images/2002-7-20-nan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22860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投影片編號版面配置區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640710-A4B1-443D-9AB4-1FDE5413FCB1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zh-TW" altLang="en-US" smtClean="0"/>
          </a:p>
        </p:txBody>
      </p:sp>
      <p:pic>
        <p:nvPicPr>
          <p:cNvPr id="7" name="~PP123.WAV">
            <a:hlinkClick r:id="" action="ppaction://media"/>
          </p:cNvPr>
          <p:cNvPicPr>
            <a:picLocks noRot="1" noChangeAspect="1"/>
          </p:cNvPicPr>
          <p:nvPr>
            <a:wavAudioFile r:embed="rId1" name="~PP123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8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老太太把做好的餃子給他吃，老人一口就把餃子吞了下去。</a:t>
            </a:r>
            <a:endParaRPr lang="zh-TW" altLang="en-US" dirty="0"/>
          </a:p>
        </p:txBody>
      </p:sp>
      <p:sp>
        <p:nvSpPr>
          <p:cNvPr id="14339" name="內容版面配置區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pic>
        <p:nvPicPr>
          <p:cNvPr id="14340" name="Picture 2" descr="http://big5.zhengjian.org/news_images/2002-7-20-nan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2357438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投影片編號版面配置區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35523A-97A9-4B2F-AB6F-D21ADED75E53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zh-TW" altLang="en-US" smtClean="0"/>
          </a:p>
        </p:txBody>
      </p:sp>
      <p:pic>
        <p:nvPicPr>
          <p:cNvPr id="8" name="~PP3336.WAV">
            <a:hlinkClick r:id="" action="ppaction://media"/>
          </p:cNvPr>
          <p:cNvPicPr>
            <a:picLocks noRot="1" noChangeAspect="1"/>
          </p:cNvPicPr>
          <p:nvPr>
            <a:wavAudioFile r:embed="rId1" name="~PP3336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1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dirty="0" smtClean="0"/>
              <a:t>吃完餃子後，他問老太太：「這村子裡為什麼一個人也沒有啊？他們都到哪裡去了？」</a:t>
            </a:r>
            <a:endParaRPr lang="zh-TW" altLang="en-US" dirty="0"/>
          </a:p>
        </p:txBody>
      </p:sp>
      <p:sp>
        <p:nvSpPr>
          <p:cNvPr id="16387" name="投影片編號版面配置區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A95AA-E51A-4A4F-BC5F-7050631B4624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zh-TW" altLang="en-US" smtClean="0"/>
          </a:p>
        </p:txBody>
      </p:sp>
      <p:sp>
        <p:nvSpPr>
          <p:cNvPr id="15364" name="內容版面配置區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pic>
        <p:nvPicPr>
          <p:cNvPr id="15365" name="Picture 4" descr="http://big5.zhengjian.org/news_images/2002-7-20-nan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22860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~PP2437.WAV">
            <a:hlinkClick r:id="" action="ppaction://media"/>
          </p:cNvPr>
          <p:cNvPicPr>
            <a:picLocks noRot="1" noChangeAspect="1"/>
          </p:cNvPicPr>
          <p:nvPr>
            <a:wavAudioFile r:embed="rId1" name="~PP243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5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TW" altLang="en-US" sz="3200" dirty="0" smtClean="0"/>
              <a:t>老太太把「年」每</a:t>
            </a:r>
            <a:r>
              <a:rPr lang="en-US" altLang="zh-TW" sz="3200" dirty="0" smtClean="0"/>
              <a:t>365</a:t>
            </a:r>
            <a:r>
              <a:rPr lang="zh-TW" altLang="en-US" sz="3200" dirty="0" smtClean="0"/>
              <a:t>天就要出來吃人的事告訴老人。</a:t>
            </a:r>
            <a:endParaRPr lang="zh-TW" altLang="en-US" dirty="0"/>
          </a:p>
        </p:txBody>
      </p:sp>
      <p:sp>
        <p:nvSpPr>
          <p:cNvPr id="16387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17412" name="投影片編號版面配置區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D32447-520D-40B6-A743-EA3CA730E011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zh-TW" altLang="en-US" smtClean="0"/>
          </a:p>
        </p:txBody>
      </p:sp>
      <p:pic>
        <p:nvPicPr>
          <p:cNvPr id="16389" name="Picture 2" descr="http://big5.zhengjian.org/news_images/2002-7-20-nan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2357438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~PP3574.WAV">
            <a:hlinkClick r:id="" action="ppaction://media"/>
          </p:cNvPr>
          <p:cNvPicPr>
            <a:picLocks noRot="1" noChangeAspect="1"/>
          </p:cNvPicPr>
          <p:nvPr>
            <a:wavAudioFile r:embed="rId1" name="~PP357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1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壁窗">
  <a:themeElements>
    <a:clrScheme name="壁窗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壁窗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壁窗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壁窗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461</TotalTime>
  <Words>570</Words>
  <Application>Microsoft Office PowerPoint</Application>
  <PresentationFormat>On-screen Show (4:3)</PresentationFormat>
  <Paragraphs>37</Paragraphs>
  <Slides>18</Slides>
  <Notes>0</Notes>
  <HiddenSlides>0</HiddenSlides>
  <MMClips>18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新細明體</vt:lpstr>
      <vt:lpstr>Century Schoolbook</vt:lpstr>
      <vt:lpstr>Wingdings</vt:lpstr>
      <vt:lpstr>Wingdings 2</vt:lpstr>
      <vt:lpstr>Calibri</vt:lpstr>
      <vt:lpstr>壁窗</vt:lpstr>
      <vt:lpstr>年的故事</vt:lpstr>
      <vt:lpstr>很久、很久以前，有一隻巨大的怪物，名字叫做「年」。</vt:lpstr>
      <vt:lpstr>「年」生活在很深、很深的大海裡，「年」    很愛睡覺，一睡就是365天。</vt:lpstr>
      <vt:lpstr>     當第365天的晚上，它醒過來的時候，肚子很餓，見人就吃，人們都非常害怕，就躲到山上避難。</vt:lpstr>
      <vt:lpstr>有一次，「年」快來前，村裡的人都逃到山裡，只有一個老婦人沒有逃，因為她的老伴兒生病，躺在床上動不了。</vt:lpstr>
      <vt:lpstr>這時，門外出現了一個穿著破爛的老人，看起來又餓又累！</vt:lpstr>
      <vt:lpstr>老太太把做好的餃子給他吃，老人一口就把餃子吞了下去。</vt:lpstr>
      <vt:lpstr>吃完餃子後，他問老太太：「這村子裡為什麼一個人也沒有啊？他們都到哪裡去了？」</vt:lpstr>
      <vt:lpstr>老太太把「年」每365天就要出來吃人的事告訴老人。</vt:lpstr>
      <vt:lpstr>老人說：「我有辦法制服怪物。」他把紅紙貼在門框，又將紅布圍在身上，然後將門關上，坐在門外等「年」的出現。</vt:lpstr>
      <vt:lpstr>「年」睡了整整365天，醒來實在很餓，但是，村子裡一個人也沒有，只看見一個瘦巴巴的老頭子。</vt:lpstr>
      <vt:lpstr>它正想把老人一口吞下時，老人不慌不忙將手中的竹棍點燃，發出「劈哩啪啦」的爆炸聲。</vt:lpstr>
      <vt:lpstr>「年」嚇得頭撞到紅色的門框上，慌慌張張地逃回大海裡，再也不敢上岸吃人了。</vt:lpstr>
      <vt:lpstr>當老婦人要跟老人道謝時，老人一轉身就消失不見了，老婦人才明白原來這位老人是神仙變的！</vt:lpstr>
      <vt:lpstr>第二天，逃到山裡的人們都回來了，老婦人將神仙趕走「年」的事告訴大家，每個人都非常高興。</vt:lpstr>
      <vt:lpstr>從次以後，每逢接近「年」要甦醒的日子，人們就會穿上紅色的衣服，把紅紙貼在門框上，並且做餃子吃，還會燃放爆竹。</vt:lpstr>
      <vt:lpstr>人們見面時都會說「過年啦！恭喜！」意思是說把「年」給送走了！新的一年又開始了！</vt:lpstr>
      <vt:lpstr>這個習俗一代一代的流傳下來，直到現在，人們每逢新春都要貼春聯、放鞭炮、吃餃子、穿新衣！互相道賀說:「恭喜！新年快樂！」</vt:lpstr>
    </vt:vector>
  </TitlesOfParts>
  <Company>FDZone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年的故事</dc:title>
  <dc:creator>AquaXP</dc:creator>
  <cp:lastModifiedBy>Li</cp:lastModifiedBy>
  <cp:revision>45</cp:revision>
  <dcterms:created xsi:type="dcterms:W3CDTF">2008-01-18T11:35:39Z</dcterms:created>
  <dcterms:modified xsi:type="dcterms:W3CDTF">2011-01-08T14:57:07Z</dcterms:modified>
</cp:coreProperties>
</file>